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32"/>
  </p:notesMasterIdLst>
  <p:sldIdLst>
    <p:sldId id="257" r:id="rId2"/>
    <p:sldId id="260" r:id="rId3"/>
    <p:sldId id="261" r:id="rId4"/>
    <p:sldId id="270" r:id="rId5"/>
    <p:sldId id="282" r:id="rId6"/>
    <p:sldId id="288" r:id="rId7"/>
    <p:sldId id="283" r:id="rId8"/>
    <p:sldId id="294" r:id="rId9"/>
    <p:sldId id="273" r:id="rId10"/>
    <p:sldId id="290" r:id="rId11"/>
    <p:sldId id="295" r:id="rId12"/>
    <p:sldId id="291" r:id="rId13"/>
    <p:sldId id="280" r:id="rId14"/>
    <p:sldId id="263" r:id="rId15"/>
    <p:sldId id="298" r:id="rId16"/>
    <p:sldId id="300" r:id="rId17"/>
    <p:sldId id="299" r:id="rId18"/>
    <p:sldId id="302" r:id="rId19"/>
    <p:sldId id="286" r:id="rId20"/>
    <p:sldId id="301" r:id="rId21"/>
    <p:sldId id="265" r:id="rId22"/>
    <p:sldId id="266" r:id="rId23"/>
    <p:sldId id="287" r:id="rId24"/>
    <p:sldId id="275" r:id="rId25"/>
    <p:sldId id="292" r:id="rId26"/>
    <p:sldId id="293" r:id="rId27"/>
    <p:sldId id="267" r:id="rId28"/>
    <p:sldId id="271" r:id="rId29"/>
    <p:sldId id="272" r:id="rId30"/>
    <p:sldId id="269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맑은 고딕" panose="020B0503020000020004" pitchFamily="50" charset="-127"/>
      <p:regular r:id="rId33"/>
      <p:bold r:id="rId34"/>
    </p:embeddedFont>
    <p:embeddedFont>
      <p:font typeface="나눔스퀘어 ExtraBold" panose="020B0600000101010101" pitchFamily="50" charset="-127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619EA3"/>
    <a:srgbClr val="50868A"/>
    <a:srgbClr val="40719C"/>
    <a:srgbClr val="D0CECE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tukcom2023CD/AOK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10358" y="3788633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AOK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25439-8A6F-4F31-BA05-610613AD6617}"/>
              </a:ext>
            </a:extLst>
          </p:cNvPr>
          <p:cNvSpPr txBox="1"/>
          <p:nvPr/>
        </p:nvSpPr>
        <p:spPr>
          <a:xfrm>
            <a:off x="6611932" y="4693334"/>
            <a:ext cx="46554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전광일 교수님 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서명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정의훈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 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서명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2020158005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김유림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2019150007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김주연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2020158007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김태양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2020150015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나은서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0ABBC-805E-8F9F-97A0-00091CAC0592}"/>
              </a:ext>
            </a:extLst>
          </p:cNvPr>
          <p:cNvSpPr txBox="1"/>
          <p:nvPr/>
        </p:nvSpPr>
        <p:spPr>
          <a:xfrm>
            <a:off x="2848956" y="2444130"/>
            <a:ext cx="5941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종합설계기획</a:t>
            </a:r>
            <a:r>
              <a:rPr kumimoji="1"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ore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68AA-B012-4589-AD89-93190B2E4FFB}"/>
              </a:ext>
            </a:extLst>
          </p:cNvPr>
          <p:cNvSpPr txBox="1"/>
          <p:nvPr/>
        </p:nvSpPr>
        <p:spPr>
          <a:xfrm>
            <a:off x="3172081" y="3296991"/>
            <a:ext cx="529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Gautami" panose="020B0502040204020203" pitchFamily="34" charset="0"/>
              </a:rPr>
              <a:t>원격 저장소를 통한 그래픽 레이어 관리 플랫폼 </a:t>
            </a:r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Gautami" panose="020B0502040204020203" pitchFamily="34" charset="0"/>
              </a:rPr>
              <a:t>: Crepe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DAA90-97AE-4A70-B968-3A35B2BAAFA2}"/>
              </a:ext>
            </a:extLst>
          </p:cNvPr>
          <p:cNvSpPr txBox="1"/>
          <p:nvPr/>
        </p:nvSpPr>
        <p:spPr>
          <a:xfrm>
            <a:off x="4041585" y="2246313"/>
            <a:ext cx="7604441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저장소를 사용하여 코드를 관리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ko-KR" altLang="en-US" sz="2400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진입장벽이 높음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툴이 존재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툴에 익숙해지는 데 많은 시간 소요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일반인에게 친숙하지 않은 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/ UX</a:t>
            </a:r>
          </a:p>
        </p:txBody>
      </p:sp>
      <p:sp>
        <p:nvSpPr>
          <p:cNvPr id="2" name="AutoShape 2" descr="Gather 로고">
            <a:extLst>
              <a:ext uri="{FF2B5EF4-FFF2-40B4-BE49-F238E27FC236}">
                <a16:creationId xmlns:a16="http://schemas.microsoft.com/office/drawing/2014/main" id="{6A9A190C-4932-49D4-88F4-B7A37F415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6301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BC0D-5A44-56D7-EEDD-3BF6E494D5A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6F767-1B00-063F-B43A-CB3892BC94F7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B647B-C5F9-065C-FB9F-8B9CDA5F5E57}"/>
              </a:ext>
            </a:extLst>
          </p:cNvPr>
          <p:cNvSpPr txBox="1"/>
          <p:nvPr/>
        </p:nvSpPr>
        <p:spPr>
          <a:xfrm>
            <a:off x="3964641" y="1526769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CA06973D-0F61-452D-8AE0-9B594989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13" y="3063812"/>
            <a:ext cx="3143810" cy="13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C6AEFA05-A10E-ED97-1227-C4F4ADD40A0F}"/>
              </a:ext>
            </a:extLst>
          </p:cNvPr>
          <p:cNvCxnSpPr>
            <a:cxnSpLocks/>
          </p:cNvCxnSpPr>
          <p:nvPr/>
        </p:nvCxnSpPr>
        <p:spPr>
          <a:xfrm>
            <a:off x="4162097" y="2201536"/>
            <a:ext cx="74839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7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연구</a:t>
            </a:r>
          </a:p>
        </p:txBody>
      </p:sp>
      <p:sp>
        <p:nvSpPr>
          <p:cNvPr id="2" name="AutoShape 2" descr="Gather 로고">
            <a:extLst>
              <a:ext uri="{FF2B5EF4-FFF2-40B4-BE49-F238E27FC236}">
                <a16:creationId xmlns:a16="http://schemas.microsoft.com/office/drawing/2014/main" id="{6A9A190C-4932-49D4-88F4-B7A37F415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6301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BC0D-5A44-56D7-EEDD-3BF6E494D5A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6F767-1B00-063F-B43A-CB3892BC94F7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B647B-C5F9-065C-FB9F-8B9CDA5F5E57}"/>
              </a:ext>
            </a:extLst>
          </p:cNvPr>
          <p:cNvSpPr txBox="1"/>
          <p:nvPr/>
        </p:nvSpPr>
        <p:spPr>
          <a:xfrm>
            <a:off x="3964641" y="1526769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CA06973D-0F61-452D-8AE0-9B594989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13" y="3063812"/>
            <a:ext cx="3143810" cy="13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50779-FAD7-9638-D606-4556B178845A}"/>
              </a:ext>
            </a:extLst>
          </p:cNvPr>
          <p:cNvSpPr txBox="1"/>
          <p:nvPr/>
        </p:nvSpPr>
        <p:spPr>
          <a:xfrm>
            <a:off x="5458961" y="1711434"/>
            <a:ext cx="322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사항 및 차이점</a:t>
            </a:r>
          </a:p>
        </p:txBody>
      </p:sp>
      <p:cxnSp>
        <p:nvCxnSpPr>
          <p:cNvPr id="12" name="직선 연결선 3">
            <a:extLst>
              <a:ext uri="{FF2B5EF4-FFF2-40B4-BE49-F238E27FC236}">
                <a16:creationId xmlns:a16="http://schemas.microsoft.com/office/drawing/2014/main" id="{CBE8A09A-8375-B294-627B-430BE2A3F020}"/>
              </a:ext>
            </a:extLst>
          </p:cNvPr>
          <p:cNvCxnSpPr>
            <a:cxnSpLocks/>
          </p:cNvCxnSpPr>
          <p:nvPr/>
        </p:nvCxnSpPr>
        <p:spPr>
          <a:xfrm>
            <a:off x="4162097" y="2201536"/>
            <a:ext cx="74839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30A555-62FB-5EE0-D0B9-60D8F06B1D01}"/>
              </a:ext>
            </a:extLst>
          </p:cNvPr>
          <p:cNvSpPr txBox="1"/>
          <p:nvPr/>
        </p:nvSpPr>
        <p:spPr>
          <a:xfrm>
            <a:off x="4041585" y="2246313"/>
            <a:ext cx="7950718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기능을 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제공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바뀌는 부분과 최종 적용된 버전을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미리보기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보여줌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페이지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제공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/ UX </a:t>
            </a:r>
            <a:r>
              <a:rPr lang="ko-KR" altLang="en-US" sz="2400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사용자 친화적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개선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68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DAA90-97AE-4A70-B968-3A35B2BAAFA2}"/>
              </a:ext>
            </a:extLst>
          </p:cNvPr>
          <p:cNvSpPr txBox="1"/>
          <p:nvPr/>
        </p:nvSpPr>
        <p:spPr>
          <a:xfrm>
            <a:off x="580609" y="2357488"/>
            <a:ext cx="11446512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리소스를 레이어 별로 관리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구체적인 데이터 저장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레이어 단위로 수정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 전체가 수정되지 않고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일부분만 수정되었을 때 수정된 부분만 업로드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뿐만 아니라 사진 편집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등 다양한 디지털 아트 분야 활용 가능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AutoShape 2" descr="Gather 로고">
            <a:extLst>
              <a:ext uri="{FF2B5EF4-FFF2-40B4-BE49-F238E27FC236}">
                <a16:creationId xmlns:a16="http://schemas.microsoft.com/office/drawing/2014/main" id="{6A9A190C-4932-49D4-88F4-B7A37F415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6301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BC0D-5A44-56D7-EEDD-3BF6E494D5A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6F767-1B00-063F-B43A-CB3892BC94F7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B647B-C5F9-065C-FB9F-8B9CDA5F5E57}"/>
              </a:ext>
            </a:extLst>
          </p:cNvPr>
          <p:cNvSpPr txBox="1"/>
          <p:nvPr/>
        </p:nvSpPr>
        <p:spPr>
          <a:xfrm>
            <a:off x="601513" y="1588048"/>
            <a:ext cx="688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졸업작품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깃 </a:t>
            </a:r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B492D-A472-27E0-1B85-CA445F54E06B}"/>
              </a:ext>
            </a:extLst>
          </p:cNvPr>
          <p:cNvSpPr txBox="1"/>
          <p:nvPr/>
        </p:nvSpPr>
        <p:spPr>
          <a:xfrm>
            <a:off x="6096000" y="1772713"/>
            <a:ext cx="322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사항 및 차이점</a:t>
            </a:r>
          </a:p>
        </p:txBody>
      </p:sp>
      <p:cxnSp>
        <p:nvCxnSpPr>
          <p:cNvPr id="12" name="직선 연결선 3">
            <a:extLst>
              <a:ext uri="{FF2B5EF4-FFF2-40B4-BE49-F238E27FC236}">
                <a16:creationId xmlns:a16="http://schemas.microsoft.com/office/drawing/2014/main" id="{9D421E48-EBC4-8EA4-94BF-BFFE0DE1AD2C}"/>
              </a:ext>
            </a:extLst>
          </p:cNvPr>
          <p:cNvCxnSpPr>
            <a:cxnSpLocks/>
          </p:cNvCxnSpPr>
          <p:nvPr/>
        </p:nvCxnSpPr>
        <p:spPr>
          <a:xfrm>
            <a:off x="743887" y="2201536"/>
            <a:ext cx="7632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3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7B312A-8943-40C1-AFEB-E54FFFBC8BD9}"/>
              </a:ext>
            </a:extLst>
          </p:cNvPr>
          <p:cNvSpPr txBox="1"/>
          <p:nvPr/>
        </p:nvSpPr>
        <p:spPr>
          <a:xfrm>
            <a:off x="1091330" y="1728572"/>
            <a:ext cx="10009340" cy="441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파일을 로컬에서 직접 관리하지 않기 때문에 </a:t>
            </a:r>
            <a:r>
              <a:rPr lang="ko-KR" altLang="en-US" sz="2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수월 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별로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백업하지 않아도 됨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쉽게 접근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작업 별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독립적으로 진행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레이어 단위로 관리하기 때문에 </a:t>
            </a: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세세한 피드백과 수정 가능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사람이 어떤 부분을 작업했는지 쉽게 확인 </a:t>
            </a: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27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</p:spTree>
    <p:extLst>
      <p:ext uri="{BB962C8B-B14F-4D97-AF65-F5344CB8AC3E}">
        <p14:creationId xmlns:p14="http://schemas.microsoft.com/office/powerpoint/2010/main" val="338315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시스템 시나리오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3F68178-B865-16D0-6364-4C646483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08" y="2627623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D57B3B-CAE2-50D7-42B2-5F9F566114F0}"/>
              </a:ext>
            </a:extLst>
          </p:cNvPr>
          <p:cNvSpPr txBox="1"/>
          <p:nvPr/>
        </p:nvSpPr>
        <p:spPr>
          <a:xfrm>
            <a:off x="8977537" y="4155846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하는 사람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25E1286-B27E-C7F1-6FD1-4204EA80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73" y="2627623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FD321-3E22-7331-99FC-B80F6EED168F}"/>
              </a:ext>
            </a:extLst>
          </p:cNvPr>
          <p:cNvSpPr txBox="1"/>
          <p:nvPr/>
        </p:nvSpPr>
        <p:spPr>
          <a:xfrm>
            <a:off x="1162702" y="4155846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데이터베이스 아이콘은 왜 원통(cylinder)모양일까?">
            <a:extLst>
              <a:ext uri="{FF2B5EF4-FFF2-40B4-BE49-F238E27FC236}">
                <a16:creationId xmlns:a16="http://schemas.microsoft.com/office/drawing/2014/main" id="{F9043CE0-B539-1D96-7128-6F9DDDA4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57" y="2731780"/>
            <a:ext cx="1677276" cy="16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63">
            <a:extLst>
              <a:ext uri="{FF2B5EF4-FFF2-40B4-BE49-F238E27FC236}">
                <a16:creationId xmlns:a16="http://schemas.microsoft.com/office/drawing/2014/main" id="{F34F6A1A-B79C-0411-B9B0-BF77D0C60E52}"/>
              </a:ext>
            </a:extLst>
          </p:cNvPr>
          <p:cNvSpPr/>
          <p:nvPr/>
        </p:nvSpPr>
        <p:spPr>
          <a:xfrm>
            <a:off x="3099316" y="2944368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63">
            <a:extLst>
              <a:ext uri="{FF2B5EF4-FFF2-40B4-BE49-F238E27FC236}">
                <a16:creationId xmlns:a16="http://schemas.microsoft.com/office/drawing/2014/main" id="{3E5ED751-FFA2-EDFD-55F8-635DC7A2EA58}"/>
              </a:ext>
            </a:extLst>
          </p:cNvPr>
          <p:cNvSpPr/>
          <p:nvPr/>
        </p:nvSpPr>
        <p:spPr>
          <a:xfrm rot="10800000">
            <a:off x="3094062" y="3745745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63">
            <a:extLst>
              <a:ext uri="{FF2B5EF4-FFF2-40B4-BE49-F238E27FC236}">
                <a16:creationId xmlns:a16="http://schemas.microsoft.com/office/drawing/2014/main" id="{9D5DA63C-171C-C459-114E-5EA9C5DA49E8}"/>
              </a:ext>
            </a:extLst>
          </p:cNvPr>
          <p:cNvSpPr/>
          <p:nvPr/>
        </p:nvSpPr>
        <p:spPr>
          <a:xfrm>
            <a:off x="7096707" y="2841810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63">
            <a:extLst>
              <a:ext uri="{FF2B5EF4-FFF2-40B4-BE49-F238E27FC236}">
                <a16:creationId xmlns:a16="http://schemas.microsoft.com/office/drawing/2014/main" id="{5EAC2B71-9A64-891B-5F16-22F034C193EF}"/>
              </a:ext>
            </a:extLst>
          </p:cNvPr>
          <p:cNvSpPr/>
          <p:nvPr/>
        </p:nvSpPr>
        <p:spPr>
          <a:xfrm rot="10800000">
            <a:off x="7091453" y="3643187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6EE35-24FB-E1DC-0C65-A2B04FC62210}"/>
              </a:ext>
            </a:extLst>
          </p:cNvPr>
          <p:cNvSpPr txBox="1"/>
          <p:nvPr/>
        </p:nvSpPr>
        <p:spPr>
          <a:xfrm>
            <a:off x="4975534" y="4155846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저장소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57643E-487C-D700-FCC2-FDC31E577980}"/>
              </a:ext>
            </a:extLst>
          </p:cNvPr>
          <p:cNvSpPr txBox="1"/>
          <p:nvPr/>
        </p:nvSpPr>
        <p:spPr>
          <a:xfrm>
            <a:off x="2997493" y="2759827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업로드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8AD10-B701-693C-8621-0DE575991BA7}"/>
              </a:ext>
            </a:extLst>
          </p:cNvPr>
          <p:cNvSpPr txBox="1"/>
          <p:nvPr/>
        </p:nvSpPr>
        <p:spPr>
          <a:xfrm>
            <a:off x="6657419" y="2687921"/>
            <a:ext cx="216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다운로드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EA2968-5EA9-9606-6192-49463170BD0F}"/>
              </a:ext>
            </a:extLst>
          </p:cNvPr>
          <p:cNvSpPr txBox="1"/>
          <p:nvPr/>
        </p:nvSpPr>
        <p:spPr>
          <a:xfrm>
            <a:off x="3264616" y="3613541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내역 확인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F9A7B-DB9A-D9B7-88F6-8228B16E5E0A}"/>
              </a:ext>
            </a:extLst>
          </p:cNvPr>
          <p:cNvSpPr txBox="1"/>
          <p:nvPr/>
        </p:nvSpPr>
        <p:spPr>
          <a:xfrm>
            <a:off x="7041565" y="3507114"/>
            <a:ext cx="216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내용 작성</a:t>
            </a:r>
          </a:p>
        </p:txBody>
      </p:sp>
    </p:spTree>
    <p:extLst>
      <p:ext uri="{BB962C8B-B14F-4D97-AF65-F5344CB8AC3E}">
        <p14:creationId xmlns:p14="http://schemas.microsoft.com/office/powerpoint/2010/main" val="388846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3F68178-B865-16D0-6364-4C646483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58" y="2566397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D57B3B-CAE2-50D7-42B2-5F9F566114F0}"/>
              </a:ext>
            </a:extLst>
          </p:cNvPr>
          <p:cNvSpPr txBox="1"/>
          <p:nvPr/>
        </p:nvSpPr>
        <p:spPr>
          <a:xfrm>
            <a:off x="9490431" y="4041276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작업자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25E1286-B27E-C7F1-6FD1-4204EA80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50" y="2405645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FD321-3E22-7331-99FC-B80F6EED168F}"/>
              </a:ext>
            </a:extLst>
          </p:cNvPr>
          <p:cNvSpPr txBox="1"/>
          <p:nvPr/>
        </p:nvSpPr>
        <p:spPr>
          <a:xfrm>
            <a:off x="1192479" y="3933868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작업자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데이터베이스 아이콘은 왜 원통(cylinder)모양일까?">
            <a:extLst>
              <a:ext uri="{FF2B5EF4-FFF2-40B4-BE49-F238E27FC236}">
                <a16:creationId xmlns:a16="http://schemas.microsoft.com/office/drawing/2014/main" id="{F9043CE0-B539-1D96-7128-6F9DDDA4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21" y="2771452"/>
            <a:ext cx="1677276" cy="16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63">
            <a:extLst>
              <a:ext uri="{FF2B5EF4-FFF2-40B4-BE49-F238E27FC236}">
                <a16:creationId xmlns:a16="http://schemas.microsoft.com/office/drawing/2014/main" id="{F34F6A1A-B79C-0411-B9B0-BF77D0C60E52}"/>
              </a:ext>
            </a:extLst>
          </p:cNvPr>
          <p:cNvSpPr/>
          <p:nvPr/>
        </p:nvSpPr>
        <p:spPr>
          <a:xfrm>
            <a:off x="3129093" y="3099814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6EE35-24FB-E1DC-0C65-A2B04FC62210}"/>
              </a:ext>
            </a:extLst>
          </p:cNvPr>
          <p:cNvSpPr txBox="1"/>
          <p:nvPr/>
        </p:nvSpPr>
        <p:spPr>
          <a:xfrm>
            <a:off x="5498798" y="4143317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저장소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57643E-487C-D700-FCC2-FDC31E577980}"/>
              </a:ext>
            </a:extLst>
          </p:cNvPr>
          <p:cNvSpPr txBox="1"/>
          <p:nvPr/>
        </p:nvSpPr>
        <p:spPr>
          <a:xfrm>
            <a:off x="3346868" y="2924002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7328D-0AE4-A737-C169-4AF3E1FC351F}"/>
              </a:ext>
            </a:extLst>
          </p:cNvPr>
          <p:cNvSpPr txBox="1"/>
          <p:nvPr/>
        </p:nvSpPr>
        <p:spPr>
          <a:xfrm>
            <a:off x="7639673" y="2859502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업로드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3A942-266D-185B-F2C3-73A9FCEC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021" y="2001777"/>
            <a:ext cx="923786" cy="877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FBD3A-5C94-799C-4C84-A1D6B672E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1087" y="1890817"/>
            <a:ext cx="1047888" cy="977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C4D0D-5AA3-3D0B-D2FD-802AD39A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598" y="4020090"/>
            <a:ext cx="992865" cy="912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EFF63-C03F-80A5-5B3F-A443152DC4EA}"/>
              </a:ext>
            </a:extLst>
          </p:cNvPr>
          <p:cNvSpPr txBox="1"/>
          <p:nvPr/>
        </p:nvSpPr>
        <p:spPr>
          <a:xfrm>
            <a:off x="7225968" y="5010439"/>
            <a:ext cx="257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합쳐진 결과물 미리보기 제공</a:t>
            </a:r>
          </a:p>
        </p:txBody>
      </p:sp>
      <p:sp>
        <p:nvSpPr>
          <p:cNvPr id="10" name="화살표: 오른쪽 63">
            <a:extLst>
              <a:ext uri="{FF2B5EF4-FFF2-40B4-BE49-F238E27FC236}">
                <a16:creationId xmlns:a16="http://schemas.microsoft.com/office/drawing/2014/main" id="{28C6B6A8-159F-0227-8F37-65C66D5D7486}"/>
              </a:ext>
            </a:extLst>
          </p:cNvPr>
          <p:cNvSpPr/>
          <p:nvPr/>
        </p:nvSpPr>
        <p:spPr>
          <a:xfrm rot="10800000">
            <a:off x="3027270" y="3584993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63">
            <a:extLst>
              <a:ext uri="{FF2B5EF4-FFF2-40B4-BE49-F238E27FC236}">
                <a16:creationId xmlns:a16="http://schemas.microsoft.com/office/drawing/2014/main" id="{4F1E25E9-A8BB-437D-49DE-D260AFB47DBD}"/>
              </a:ext>
            </a:extLst>
          </p:cNvPr>
          <p:cNvSpPr/>
          <p:nvPr/>
        </p:nvSpPr>
        <p:spPr>
          <a:xfrm rot="10800000">
            <a:off x="7339330" y="3050927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63">
            <a:extLst>
              <a:ext uri="{FF2B5EF4-FFF2-40B4-BE49-F238E27FC236}">
                <a16:creationId xmlns:a16="http://schemas.microsoft.com/office/drawing/2014/main" id="{03A1C7F0-98E8-D710-7445-B42271DF77B2}"/>
              </a:ext>
            </a:extLst>
          </p:cNvPr>
          <p:cNvSpPr/>
          <p:nvPr/>
        </p:nvSpPr>
        <p:spPr>
          <a:xfrm>
            <a:off x="7410324" y="3584993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B54B694-44CE-A756-D895-43C16C60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79" y="4012018"/>
            <a:ext cx="992865" cy="9128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3CE19C-F14E-5D97-07F4-E1504EB487FC}"/>
              </a:ext>
            </a:extLst>
          </p:cNvPr>
          <p:cNvSpPr txBox="1"/>
          <p:nvPr/>
        </p:nvSpPr>
        <p:spPr>
          <a:xfrm>
            <a:off x="2919649" y="5002367"/>
            <a:ext cx="257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합쳐진 결과물 미리보기 제공</a:t>
            </a:r>
          </a:p>
        </p:txBody>
      </p:sp>
    </p:spTree>
    <p:extLst>
      <p:ext uri="{BB962C8B-B14F-4D97-AF65-F5344CB8AC3E}">
        <p14:creationId xmlns:p14="http://schemas.microsoft.com/office/powerpoint/2010/main" val="245609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3F68178-B865-16D0-6364-4C646483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58" y="2566397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D57B3B-CAE2-50D7-42B2-5F9F566114F0}"/>
              </a:ext>
            </a:extLst>
          </p:cNvPr>
          <p:cNvSpPr txBox="1"/>
          <p:nvPr/>
        </p:nvSpPr>
        <p:spPr>
          <a:xfrm>
            <a:off x="9490431" y="4041276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작업자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25E1286-B27E-C7F1-6FD1-4204EA80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50" y="2405645"/>
            <a:ext cx="1502581" cy="16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FD321-3E22-7331-99FC-B80F6EED168F}"/>
              </a:ext>
            </a:extLst>
          </p:cNvPr>
          <p:cNvSpPr txBox="1"/>
          <p:nvPr/>
        </p:nvSpPr>
        <p:spPr>
          <a:xfrm>
            <a:off x="1192479" y="3933868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작업자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데이터베이스 아이콘은 왜 원통(cylinder)모양일까?">
            <a:extLst>
              <a:ext uri="{FF2B5EF4-FFF2-40B4-BE49-F238E27FC236}">
                <a16:creationId xmlns:a16="http://schemas.microsoft.com/office/drawing/2014/main" id="{F9043CE0-B539-1D96-7128-6F9DDDA4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21" y="2771452"/>
            <a:ext cx="1677276" cy="16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63">
            <a:extLst>
              <a:ext uri="{FF2B5EF4-FFF2-40B4-BE49-F238E27FC236}">
                <a16:creationId xmlns:a16="http://schemas.microsoft.com/office/drawing/2014/main" id="{F34F6A1A-B79C-0411-B9B0-BF77D0C60E52}"/>
              </a:ext>
            </a:extLst>
          </p:cNvPr>
          <p:cNvSpPr/>
          <p:nvPr/>
        </p:nvSpPr>
        <p:spPr>
          <a:xfrm>
            <a:off x="3129093" y="3099814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6EE35-24FB-E1DC-0C65-A2B04FC62210}"/>
              </a:ext>
            </a:extLst>
          </p:cNvPr>
          <p:cNvSpPr txBox="1"/>
          <p:nvPr/>
        </p:nvSpPr>
        <p:spPr>
          <a:xfrm>
            <a:off x="5498798" y="4143317"/>
            <a:ext cx="1880922" cy="50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저장소</a:t>
            </a:r>
            <a:endParaRPr lang="en-US" altLang="ko-KR" sz="16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57643E-487C-D700-FCC2-FDC31E577980}"/>
              </a:ext>
            </a:extLst>
          </p:cNvPr>
          <p:cNvSpPr txBox="1"/>
          <p:nvPr/>
        </p:nvSpPr>
        <p:spPr>
          <a:xfrm>
            <a:off x="3346868" y="2924002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7328D-0AE4-A737-C169-4AF3E1FC351F}"/>
              </a:ext>
            </a:extLst>
          </p:cNvPr>
          <p:cNvSpPr txBox="1"/>
          <p:nvPr/>
        </p:nvSpPr>
        <p:spPr>
          <a:xfrm>
            <a:off x="7639673" y="2859502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내역 업로드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3A942-266D-185B-F2C3-73A9FCEC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021" y="2001777"/>
            <a:ext cx="923786" cy="877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FBD3A-5C94-799C-4C84-A1D6B672E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1087" y="1890817"/>
            <a:ext cx="1047888" cy="977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C4D0D-5AA3-3D0B-D2FD-802AD39A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598" y="4020090"/>
            <a:ext cx="992865" cy="912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EFF63-C03F-80A5-5B3F-A443152DC4EA}"/>
              </a:ext>
            </a:extLst>
          </p:cNvPr>
          <p:cNvSpPr txBox="1"/>
          <p:nvPr/>
        </p:nvSpPr>
        <p:spPr>
          <a:xfrm>
            <a:off x="7225968" y="5010439"/>
            <a:ext cx="257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합쳐진 결과물 미리보기 제공</a:t>
            </a:r>
          </a:p>
        </p:txBody>
      </p:sp>
      <p:sp>
        <p:nvSpPr>
          <p:cNvPr id="10" name="화살표: 오른쪽 63">
            <a:extLst>
              <a:ext uri="{FF2B5EF4-FFF2-40B4-BE49-F238E27FC236}">
                <a16:creationId xmlns:a16="http://schemas.microsoft.com/office/drawing/2014/main" id="{28C6B6A8-159F-0227-8F37-65C66D5D7486}"/>
              </a:ext>
            </a:extLst>
          </p:cNvPr>
          <p:cNvSpPr/>
          <p:nvPr/>
        </p:nvSpPr>
        <p:spPr>
          <a:xfrm rot="10800000">
            <a:off x="3027270" y="3584993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63">
            <a:extLst>
              <a:ext uri="{FF2B5EF4-FFF2-40B4-BE49-F238E27FC236}">
                <a16:creationId xmlns:a16="http://schemas.microsoft.com/office/drawing/2014/main" id="{4F1E25E9-A8BB-437D-49DE-D260AFB47DBD}"/>
              </a:ext>
            </a:extLst>
          </p:cNvPr>
          <p:cNvSpPr/>
          <p:nvPr/>
        </p:nvSpPr>
        <p:spPr>
          <a:xfrm rot="10800000">
            <a:off x="7339330" y="3050927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63">
            <a:extLst>
              <a:ext uri="{FF2B5EF4-FFF2-40B4-BE49-F238E27FC236}">
                <a16:creationId xmlns:a16="http://schemas.microsoft.com/office/drawing/2014/main" id="{03A1C7F0-98E8-D710-7445-B42271DF77B2}"/>
              </a:ext>
            </a:extLst>
          </p:cNvPr>
          <p:cNvSpPr/>
          <p:nvPr/>
        </p:nvSpPr>
        <p:spPr>
          <a:xfrm>
            <a:off x="7410324" y="3584993"/>
            <a:ext cx="2283528" cy="484632"/>
          </a:xfrm>
          <a:prstGeom prst="rightArrow">
            <a:avLst>
              <a:gd name="adj1" fmla="val 3720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B54B694-44CE-A756-D895-43C16C60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79" y="4012018"/>
            <a:ext cx="992865" cy="9128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3CE19C-F14E-5D97-07F4-E1504EB487FC}"/>
              </a:ext>
            </a:extLst>
          </p:cNvPr>
          <p:cNvSpPr txBox="1"/>
          <p:nvPr/>
        </p:nvSpPr>
        <p:spPr>
          <a:xfrm>
            <a:off x="2919649" y="5002367"/>
            <a:ext cx="257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합쳐진 결과물 미리보기 제공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BF298E8-4616-0684-EA08-443C425762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8598" y="4020074"/>
            <a:ext cx="992865" cy="9128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CCF14E8-A7B7-3DAC-5921-C0670FBAA6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3803" y="4012922"/>
            <a:ext cx="992865" cy="9128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988CD39-0F1A-608D-ED17-C3D27551C42A}"/>
              </a:ext>
            </a:extLst>
          </p:cNvPr>
          <p:cNvSpPr txBox="1"/>
          <p:nvPr/>
        </p:nvSpPr>
        <p:spPr>
          <a:xfrm>
            <a:off x="3346868" y="1674585"/>
            <a:ext cx="164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64B6F7-B103-8DA6-8902-50D82177B359}"/>
              </a:ext>
            </a:extLst>
          </p:cNvPr>
          <p:cNvSpPr txBox="1"/>
          <p:nvPr/>
        </p:nvSpPr>
        <p:spPr>
          <a:xfrm>
            <a:off x="4614041" y="6100071"/>
            <a:ext cx="365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결과물이 실시간으로 변경됨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D6BD83A-B8D6-14A7-914D-18109CA04366}"/>
              </a:ext>
            </a:extLst>
          </p:cNvPr>
          <p:cNvCxnSpPr>
            <a:cxnSpLocks/>
          </p:cNvCxnSpPr>
          <p:nvPr/>
        </p:nvCxnSpPr>
        <p:spPr>
          <a:xfrm flipH="1" flipV="1">
            <a:off x="4824248" y="5318216"/>
            <a:ext cx="1152495" cy="703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F143E86-D711-3DE0-64A3-3986E9F31DC2}"/>
              </a:ext>
            </a:extLst>
          </p:cNvPr>
          <p:cNvCxnSpPr>
            <a:cxnSpLocks/>
          </p:cNvCxnSpPr>
          <p:nvPr/>
        </p:nvCxnSpPr>
        <p:spPr>
          <a:xfrm flipV="1">
            <a:off x="7015506" y="5335671"/>
            <a:ext cx="1038764" cy="681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344BA6B9-1481-8079-88DE-D5E6B77BB9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2" y="2001730"/>
            <a:ext cx="939715" cy="883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341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6543A5-CA85-6429-108B-21A8E3587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733" y="1937407"/>
            <a:ext cx="10050725" cy="11673004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783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208 -0.6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63333 L -0.00208 -1.0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20D0CD-4D83-684D-94BD-5667240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225" y="1937407"/>
            <a:ext cx="10725550" cy="40704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542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999675" y="627893"/>
            <a:ext cx="219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C92B55-CF44-0255-ABB2-B3BD48D41D59}"/>
              </a:ext>
            </a:extLst>
          </p:cNvPr>
          <p:cNvGrpSpPr/>
          <p:nvPr/>
        </p:nvGrpSpPr>
        <p:grpSpPr>
          <a:xfrm>
            <a:off x="277982" y="2277239"/>
            <a:ext cx="11914018" cy="3285883"/>
            <a:chOff x="270814" y="2497976"/>
            <a:chExt cx="11914018" cy="3285883"/>
          </a:xfrm>
        </p:grpSpPr>
        <p:sp>
          <p:nvSpPr>
            <p:cNvPr id="4" name="TextBox 3"/>
            <p:cNvSpPr txBox="1"/>
            <p:nvPr/>
          </p:nvSpPr>
          <p:spPr>
            <a:xfrm>
              <a:off x="365556" y="2497976"/>
              <a:ext cx="201208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70814" y="3194050"/>
              <a:ext cx="2328058" cy="469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및 연구 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151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20414" y="3194050"/>
              <a:ext cx="2201573" cy="469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시나리오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47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94614" y="3194050"/>
              <a:ext cx="3133658" cy="469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 및 개발 환경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143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339072" y="3194050"/>
              <a:ext cx="2845760" cy="469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 및 수행 일정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91801-BD76-402A-A03B-B30D8C5F75E9}"/>
                </a:ext>
              </a:extLst>
            </p:cNvPr>
            <p:cNvSpPr txBox="1"/>
            <p:nvPr/>
          </p:nvSpPr>
          <p:spPr>
            <a:xfrm>
              <a:off x="365556" y="4344170"/>
              <a:ext cx="1498459" cy="143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소개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배경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사례 연구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7FB594-6C62-469E-AC9C-8A12EA005E23}"/>
                </a:ext>
              </a:extLst>
            </p:cNvPr>
            <p:cNvSpPr txBox="1"/>
            <p:nvPr/>
          </p:nvSpPr>
          <p:spPr>
            <a:xfrm>
              <a:off x="3466426" y="4482669"/>
              <a:ext cx="2052830" cy="40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 흐름도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12C321-A47D-4024-825C-12ED2D142929}"/>
                </a:ext>
              </a:extLst>
            </p:cNvPr>
            <p:cNvSpPr txBox="1"/>
            <p:nvPr/>
          </p:nvSpPr>
          <p:spPr>
            <a:xfrm>
              <a:off x="6414280" y="4549171"/>
              <a:ext cx="2262565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아키텍처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흐름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3B2D78-E467-4B5E-BDDD-1001C8C780F1}"/>
                </a:ext>
              </a:extLst>
            </p:cNvPr>
            <p:cNvSpPr txBox="1"/>
            <p:nvPr/>
          </p:nvSpPr>
          <p:spPr>
            <a:xfrm>
              <a:off x="9691255" y="4549171"/>
              <a:ext cx="1605000" cy="74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  <a:endParaRPr lang="en-US" altLang="ko-KR" sz="15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504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4746" y="437391"/>
            <a:ext cx="3047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4627" y="1002733"/>
            <a:ext cx="207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4C329-8B42-EDCA-F2FD-6255814B2F53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F0CBDF-5BEE-44BC-8F3F-548F0AF38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4836" r="3779" b="7652"/>
          <a:stretch/>
        </p:blipFill>
        <p:spPr>
          <a:xfrm>
            <a:off x="1367891" y="1672608"/>
            <a:ext cx="8868872" cy="46241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26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B5AF0C-1C5D-4E7D-AE58-B1D0F483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72" y="1124920"/>
            <a:ext cx="9325426" cy="559441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17283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9661" y="437391"/>
            <a:ext cx="226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2671" y="1013605"/>
            <a:ext cx="18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아키텍처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AD0BC-CB4B-0B9D-558F-46F52E1F5165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17283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9661" y="437391"/>
            <a:ext cx="226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2671" y="1013605"/>
            <a:ext cx="18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AD0BC-CB4B-0B9D-558F-46F52E1F5165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05358-5001-A3A3-9D1D-E91E4198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106" y="1598380"/>
            <a:ext cx="10393788" cy="448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1538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9031" y="43320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3155D-14A2-404B-BECB-4ECF6EBECBFC}"/>
              </a:ext>
            </a:extLst>
          </p:cNvPr>
          <p:cNvSpPr txBox="1"/>
          <p:nvPr/>
        </p:nvSpPr>
        <p:spPr>
          <a:xfrm>
            <a:off x="1133175" y="1281535"/>
            <a:ext cx="179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Frontend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46258-9BE4-4A05-ADDF-C427BCC70BF4}"/>
              </a:ext>
            </a:extLst>
          </p:cNvPr>
          <p:cNvSpPr txBox="1"/>
          <p:nvPr/>
        </p:nvSpPr>
        <p:spPr>
          <a:xfrm>
            <a:off x="3750924" y="128153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Backend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45477-8674-4906-B6EB-24394819FF80}"/>
              </a:ext>
            </a:extLst>
          </p:cNvPr>
          <p:cNvSpPr txBox="1"/>
          <p:nvPr/>
        </p:nvSpPr>
        <p:spPr>
          <a:xfrm>
            <a:off x="6109613" y="1281535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6B3E8-9262-4017-8984-0487C801E0C9}"/>
              </a:ext>
            </a:extLst>
          </p:cNvPr>
          <p:cNvSpPr txBox="1"/>
          <p:nvPr/>
        </p:nvSpPr>
        <p:spPr>
          <a:xfrm>
            <a:off x="8676667" y="128153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32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006F4-B1A5-42AE-A76C-CBE42C3DBF46}"/>
              </a:ext>
            </a:extLst>
          </p:cNvPr>
          <p:cNvSpPr txBox="1"/>
          <p:nvPr/>
        </p:nvSpPr>
        <p:spPr>
          <a:xfrm>
            <a:off x="1062337" y="1983517"/>
            <a:ext cx="193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TypeScript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Redux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0018C-7BC0-4EE7-9835-94BEABB6CB63}"/>
              </a:ext>
            </a:extLst>
          </p:cNvPr>
          <p:cNvSpPr txBox="1"/>
          <p:nvPr/>
        </p:nvSpPr>
        <p:spPr>
          <a:xfrm>
            <a:off x="3421427" y="1983906"/>
            <a:ext cx="2347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data JPA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Kafka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Grafana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Prometheus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Junit5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Mockito</a:t>
            </a:r>
          </a:p>
          <a:p>
            <a:pPr algn="ctr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Jacoco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Cloud(MSA)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D0E67-2803-474A-AD77-6073C709A235}"/>
              </a:ext>
            </a:extLst>
          </p:cNvPr>
          <p:cNvSpPr txBox="1"/>
          <p:nvPr/>
        </p:nvSpPr>
        <p:spPr>
          <a:xfrm>
            <a:off x="6054292" y="1986907"/>
            <a:ext cx="193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454B24-9EE2-48E4-9E0F-C58702F8F7D9}"/>
              </a:ext>
            </a:extLst>
          </p:cNvPr>
          <p:cNvSpPr txBox="1"/>
          <p:nvPr/>
        </p:nvSpPr>
        <p:spPr>
          <a:xfrm>
            <a:off x="8375594" y="1989151"/>
            <a:ext cx="2183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Terraform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AWS(S3, RDS, EC2)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</a:t>
            </a:r>
          </a:p>
          <a:p>
            <a:pPr algn="ctr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D0F8D1-7FE3-C04D-C2F5-7510F9D98184}"/>
              </a:ext>
            </a:extLst>
          </p:cNvPr>
          <p:cNvGrpSpPr/>
          <p:nvPr/>
        </p:nvGrpSpPr>
        <p:grpSpPr>
          <a:xfrm>
            <a:off x="2038345" y="5328149"/>
            <a:ext cx="8976495" cy="1081406"/>
            <a:chOff x="1885886" y="5481436"/>
            <a:chExt cx="8514516" cy="10814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A9637F-3B65-44C0-ACF9-4411DCC73B0D}"/>
                </a:ext>
              </a:extLst>
            </p:cNvPr>
            <p:cNvSpPr txBox="1"/>
            <p:nvPr/>
          </p:nvSpPr>
          <p:spPr>
            <a:xfrm>
              <a:off x="4110321" y="5589157"/>
              <a:ext cx="6290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 Rest Docs, Notion, Discord, GitHub, GitHub Project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9B0F4E-88E2-4D2F-BEA2-495F6F27A4B7}"/>
                </a:ext>
              </a:extLst>
            </p:cNvPr>
            <p:cNvSpPr txBox="1"/>
            <p:nvPr/>
          </p:nvSpPr>
          <p:spPr>
            <a:xfrm>
              <a:off x="1885886" y="5481436"/>
              <a:ext cx="2116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rgbClr val="8DBA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Collab tool</a:t>
              </a:r>
              <a:endParaRPr lang="ko-KR" altLang="en-US" sz="32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B605C4-C14B-4CB7-BF35-C0F1B519C025}"/>
                </a:ext>
              </a:extLst>
            </p:cNvPr>
            <p:cNvSpPr txBox="1"/>
            <p:nvPr/>
          </p:nvSpPr>
          <p:spPr>
            <a:xfrm>
              <a:off x="4104376" y="6193510"/>
              <a:ext cx="4605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https://github.com/tukcom2023CD/AOK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CDC93E-EA75-4343-8DBF-ACB3626E3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9726" y="6173297"/>
              <a:ext cx="369332" cy="3693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51FF3C-9AD3-8D4D-373F-D7E1215AE85D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919BD-CDF4-3F84-898B-63C80419204D}"/>
              </a:ext>
            </a:extLst>
          </p:cNvPr>
          <p:cNvSpPr txBox="1"/>
          <p:nvPr/>
        </p:nvSpPr>
        <p:spPr>
          <a:xfrm>
            <a:off x="953608" y="998714"/>
            <a:ext cx="18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3669423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1538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9031" y="43320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1FF3C-9AD3-8D4D-373F-D7E1215AE85D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919BD-CDF4-3F84-898B-63C80419204D}"/>
              </a:ext>
            </a:extLst>
          </p:cNvPr>
          <p:cNvSpPr txBox="1"/>
          <p:nvPr/>
        </p:nvSpPr>
        <p:spPr>
          <a:xfrm>
            <a:off x="953608" y="998714"/>
            <a:ext cx="18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A892C-EFEF-49AE-B558-7B140B6DB850}"/>
              </a:ext>
            </a:extLst>
          </p:cNvPr>
          <p:cNvSpPr txBox="1"/>
          <p:nvPr/>
        </p:nvSpPr>
        <p:spPr>
          <a:xfrm>
            <a:off x="746582" y="2300915"/>
            <a:ext cx="2276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endParaRPr lang="ko-KR" altLang="en-US" sz="30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A9F44-072E-4084-9AC8-6F84DD52D8E7}"/>
              </a:ext>
            </a:extLst>
          </p:cNvPr>
          <p:cNvSpPr txBox="1"/>
          <p:nvPr/>
        </p:nvSpPr>
        <p:spPr>
          <a:xfrm>
            <a:off x="689331" y="2732958"/>
            <a:ext cx="9433096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플랫폼 형식으로 개발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유저에게 </a:t>
            </a:r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JavaScript, CSS, HTML 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정보를 제공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/ UX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기능을 시각적으로 제공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22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1538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9031" y="43320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1FF3C-9AD3-8D4D-373F-D7E1215AE85D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919BD-CDF4-3F84-898B-63C80419204D}"/>
              </a:ext>
            </a:extLst>
          </p:cNvPr>
          <p:cNvSpPr txBox="1"/>
          <p:nvPr/>
        </p:nvSpPr>
        <p:spPr>
          <a:xfrm>
            <a:off x="953608" y="998714"/>
            <a:ext cx="18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A892C-EFEF-49AE-B558-7B140B6DB850}"/>
              </a:ext>
            </a:extLst>
          </p:cNvPr>
          <p:cNvSpPr txBox="1"/>
          <p:nvPr/>
        </p:nvSpPr>
        <p:spPr>
          <a:xfrm>
            <a:off x="691485" y="1496243"/>
            <a:ext cx="2025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3000" b="1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A9F44-072E-4084-9AC8-6F84DD52D8E7}"/>
              </a:ext>
            </a:extLst>
          </p:cNvPr>
          <p:cNvSpPr txBox="1"/>
          <p:nvPr/>
        </p:nvSpPr>
        <p:spPr>
          <a:xfrm>
            <a:off x="716763" y="1928286"/>
            <a:ext cx="9433096" cy="4318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개발 </a:t>
            </a:r>
            <a:endParaRPr lang="en-US" altLang="ko-KR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유저의 실시간 접근 및 요청 처리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유저 인증 및 인가 처리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</a:t>
            </a:r>
            <a:r>
              <a:rPr lang="ko-KR" altLang="en-US" sz="20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메트릭</a:t>
            </a:r>
            <a:r>
              <a:rPr lang="ko-KR" altLang="en-US" sz="2000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Prometheus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Grafana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20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시각화하여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모니터링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버킷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그래픽 리소스 파일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업로드</a:t>
            </a:r>
            <a:endParaRPr lang="en-US" altLang="ko-KR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RDS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업로드한 리소스 파일 링크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저장</a:t>
            </a:r>
            <a:endParaRPr lang="en-US" altLang="ko-KR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ko-KR" altLang="en-US" sz="20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유저의 정보 저장</a:t>
            </a:r>
            <a:endParaRPr lang="en-US" altLang="ko-KR" sz="20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11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 및 수행 일정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3454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527" y="404373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업무분담 및 수행일정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9802" y="1006929"/>
            <a:ext cx="145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26040E-6EEF-4155-886D-FBE7DBA87B0B}"/>
              </a:ext>
            </a:extLst>
          </p:cNvPr>
          <p:cNvSpPr/>
          <p:nvPr/>
        </p:nvSpPr>
        <p:spPr>
          <a:xfrm>
            <a:off x="647479" y="2844720"/>
            <a:ext cx="2298585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김유림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(PM)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C44CC-7DF2-481A-850E-AE4F5023F00A}"/>
              </a:ext>
            </a:extLst>
          </p:cNvPr>
          <p:cNvSpPr txBox="1"/>
          <p:nvPr/>
        </p:nvSpPr>
        <p:spPr>
          <a:xfrm>
            <a:off x="647479" y="3511483"/>
            <a:ext cx="22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Backend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14A37E-3F3E-4F52-94D2-D49528BF0F1F}"/>
              </a:ext>
            </a:extLst>
          </p:cNvPr>
          <p:cNvSpPr/>
          <p:nvPr/>
        </p:nvSpPr>
        <p:spPr>
          <a:xfrm>
            <a:off x="3500010" y="2844720"/>
            <a:ext cx="2298585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김주연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2E3BC-13B5-4167-91B5-6EC5A9FC28EA}"/>
              </a:ext>
            </a:extLst>
          </p:cNvPr>
          <p:cNvSpPr txBox="1"/>
          <p:nvPr/>
        </p:nvSpPr>
        <p:spPr>
          <a:xfrm>
            <a:off x="3500010" y="3511483"/>
            <a:ext cx="22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Frontend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A0808F-E2C3-42EB-9F53-190DC8FC6D9E}"/>
              </a:ext>
            </a:extLst>
          </p:cNvPr>
          <p:cNvSpPr/>
          <p:nvPr/>
        </p:nvSpPr>
        <p:spPr>
          <a:xfrm>
            <a:off x="6352541" y="2844720"/>
            <a:ext cx="2298585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김태양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6A4F47-FB52-4C52-9BED-1F5B2041E59F}"/>
              </a:ext>
            </a:extLst>
          </p:cNvPr>
          <p:cNvSpPr txBox="1"/>
          <p:nvPr/>
        </p:nvSpPr>
        <p:spPr>
          <a:xfrm>
            <a:off x="6352541" y="3511483"/>
            <a:ext cx="2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Backend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C8DD8B-EA47-41F6-A284-94516C95DC24}"/>
              </a:ext>
            </a:extLst>
          </p:cNvPr>
          <p:cNvSpPr/>
          <p:nvPr/>
        </p:nvSpPr>
        <p:spPr>
          <a:xfrm>
            <a:off x="9205072" y="2844720"/>
            <a:ext cx="2298585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나은서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AED678-05F3-40CE-8071-0FC0F8FE8775}"/>
              </a:ext>
            </a:extLst>
          </p:cNvPr>
          <p:cNvSpPr txBox="1"/>
          <p:nvPr/>
        </p:nvSpPr>
        <p:spPr>
          <a:xfrm>
            <a:off x="9205072" y="3511483"/>
            <a:ext cx="22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Frontend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D35CC7-2D7A-4549-B8BB-2C20069D5608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8F949F-6AB0-4BAE-A391-BCC2397781E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FB4C2C-FEFD-405B-92AF-AEF3527CA9A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361997-D883-4A89-B871-7901A745890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9A9EB7-4AD2-3560-B785-EAD488B54F82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772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3454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527" y="404373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업무분담 및 수행일정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9802" y="1006929"/>
            <a:ext cx="145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BF299-1D43-4841-ADE1-E66F2A47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066" y="1573923"/>
            <a:ext cx="9993392" cy="438253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87A10F-4AB8-4CE8-A74C-DBA6EF848AE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BC3D816-2F11-49A1-A71F-483123FE21BC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63D3FE-61FB-4F29-BCF7-6305B03EF67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A5AC87-A48F-4E00-84CF-D9D2119785A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395BC9-2883-AE46-EDDA-66C7B5E1FB6E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03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968" y="2447473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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7B312A-8943-40C1-AFEB-E54FFFBC8BD9}"/>
              </a:ext>
            </a:extLst>
          </p:cNvPr>
          <p:cNvSpPr txBox="1"/>
          <p:nvPr/>
        </p:nvSpPr>
        <p:spPr>
          <a:xfrm>
            <a:off x="2614594" y="2746167"/>
            <a:ext cx="4197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Gautami" panose="020B0502040204020203" pitchFamily="34" charset="0"/>
              </a:rPr>
              <a:t>원격 저장소를 통한 그래픽 레이어 관리 플랫폼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Gautam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7F9-5183-43FC-BD23-42B4E76C8997}"/>
              </a:ext>
            </a:extLst>
          </p:cNvPr>
          <p:cNvSpPr txBox="1"/>
          <p:nvPr/>
        </p:nvSpPr>
        <p:spPr>
          <a:xfrm>
            <a:off x="960321" y="2379853"/>
            <a:ext cx="158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autami" panose="020B0502040204020203" pitchFamily="34" charset="0"/>
              </a:rPr>
              <a:t>Crepe</a:t>
            </a:r>
            <a:endParaRPr lang="ko-KR" altLang="en-US" sz="40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autam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DAA90-97AE-4A70-B968-3A35B2BAAFA2}"/>
              </a:ext>
            </a:extLst>
          </p:cNvPr>
          <p:cNvSpPr txBox="1"/>
          <p:nvPr/>
        </p:nvSpPr>
        <p:spPr>
          <a:xfrm>
            <a:off x="960321" y="3924067"/>
            <a:ext cx="3493584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원격 저장소</a:t>
            </a:r>
            <a:endParaRPr lang="en-US" altLang="ko-KR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레이어 관리</a:t>
            </a:r>
            <a:endParaRPr lang="en-US" altLang="ko-KR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그림 작업 지원</a:t>
            </a:r>
            <a:endParaRPr lang="en-US" altLang="ko-KR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사진 작업 지원</a:t>
            </a:r>
            <a:endParaRPr lang="en-US" altLang="ko-KR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포토샵 보조</a:t>
            </a:r>
            <a:endParaRPr lang="en-US" altLang="ko-KR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F39AB-6DB1-EC92-44A0-A29ACAFB8D8A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EF37D-E6A8-378B-08BF-FDF7E431D89F}"/>
              </a:ext>
            </a:extLst>
          </p:cNvPr>
          <p:cNvSpPr txBox="1"/>
          <p:nvPr/>
        </p:nvSpPr>
        <p:spPr>
          <a:xfrm>
            <a:off x="2614594" y="2422285"/>
            <a:ext cx="711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Gautami" panose="020B0502040204020203" pitchFamily="34" charset="0"/>
              </a:rPr>
              <a:t>Graphics Layer Management Tools with Remote Storage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Gautami" panose="020B0502040204020203" pitchFamily="34" charset="0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CF86ABF-16B8-14BE-E8B7-248BB271CA72}"/>
              </a:ext>
            </a:extLst>
          </p:cNvPr>
          <p:cNvCxnSpPr/>
          <p:nvPr/>
        </p:nvCxnSpPr>
        <p:spPr>
          <a:xfrm>
            <a:off x="2583063" y="2386454"/>
            <a:ext cx="0" cy="748770"/>
          </a:xfrm>
          <a:prstGeom prst="line">
            <a:avLst/>
          </a:prstGeom>
          <a:ln w="12700">
            <a:solidFill>
              <a:srgbClr val="8D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98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7B312A-8943-40C1-AFEB-E54FFFBC8BD9}"/>
              </a:ext>
            </a:extLst>
          </p:cNvPr>
          <p:cNvSpPr txBox="1"/>
          <p:nvPr/>
        </p:nvSpPr>
        <p:spPr>
          <a:xfrm>
            <a:off x="7184959" y="2515826"/>
            <a:ext cx="379109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담당 작업자 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담당 작업자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 담당 작업자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말풍선 담당 작업자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담당자</a:t>
            </a:r>
            <a:endParaRPr lang="en-US" altLang="ko-KR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pic>
        <p:nvPicPr>
          <p:cNvPr id="2050" name="Picture 2" descr="웹툰] 웹툰 밑색어시 구직합니다! &gt; 구직합니다 | 디지독 3D">
            <a:extLst>
              <a:ext uri="{FF2B5EF4-FFF2-40B4-BE49-F238E27FC236}">
                <a16:creationId xmlns:a16="http://schemas.microsoft.com/office/drawing/2014/main" id="{E6B4C45D-A48E-AC02-2680-D6B9D980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31" y="2218973"/>
            <a:ext cx="6024045" cy="39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07FC81-753F-A212-4EEE-BB0E6320158C}"/>
              </a:ext>
            </a:extLst>
          </p:cNvPr>
          <p:cNvSpPr txBox="1"/>
          <p:nvPr/>
        </p:nvSpPr>
        <p:spPr>
          <a:xfrm>
            <a:off x="3738679" y="1462973"/>
            <a:ext cx="4714641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한 장을 작업하는 사람들</a:t>
            </a:r>
            <a:endParaRPr lang="en-US" altLang="ko-KR" sz="28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12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C1C90E06-89B0-9F54-B4B9-E86E14892806}"/>
              </a:ext>
            </a:extLst>
          </p:cNvPr>
          <p:cNvSpPr/>
          <p:nvPr/>
        </p:nvSpPr>
        <p:spPr>
          <a:xfrm>
            <a:off x="8215894" y="4217321"/>
            <a:ext cx="2284406" cy="2016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215B6-1FE6-E875-018A-D505D16C4568}"/>
              </a:ext>
            </a:extLst>
          </p:cNvPr>
          <p:cNvSpPr/>
          <p:nvPr/>
        </p:nvSpPr>
        <p:spPr>
          <a:xfrm>
            <a:off x="7025706" y="1626263"/>
            <a:ext cx="4670295" cy="2346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A919189-74FD-DC5E-D0FD-74E1D27AD44A}"/>
              </a:ext>
            </a:extLst>
          </p:cNvPr>
          <p:cNvSpPr/>
          <p:nvPr/>
        </p:nvSpPr>
        <p:spPr>
          <a:xfrm>
            <a:off x="1585484" y="4224440"/>
            <a:ext cx="2284406" cy="2016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23E690-704C-011F-09D8-11791BCC635D}"/>
              </a:ext>
            </a:extLst>
          </p:cNvPr>
          <p:cNvSpPr/>
          <p:nvPr/>
        </p:nvSpPr>
        <p:spPr>
          <a:xfrm>
            <a:off x="525426" y="1649210"/>
            <a:ext cx="4670295" cy="234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94F2D10-C7C4-3A4B-BD52-A13146BF951D}"/>
              </a:ext>
            </a:extLst>
          </p:cNvPr>
          <p:cNvCxnSpPr>
            <a:cxnSpLocks/>
          </p:cNvCxnSpPr>
          <p:nvPr/>
        </p:nvCxnSpPr>
        <p:spPr>
          <a:xfrm>
            <a:off x="9408670" y="3366989"/>
            <a:ext cx="0" cy="1371790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691D13-8B8E-28DB-E42A-98804E7215B0}"/>
              </a:ext>
            </a:extLst>
          </p:cNvPr>
          <p:cNvCxnSpPr>
            <a:cxnSpLocks/>
          </p:cNvCxnSpPr>
          <p:nvPr/>
        </p:nvCxnSpPr>
        <p:spPr>
          <a:xfrm flipH="1">
            <a:off x="9408670" y="3277974"/>
            <a:ext cx="1503743" cy="1360198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564D1B-C94C-1A34-10CE-4DAC2AB1BDCC}"/>
              </a:ext>
            </a:extLst>
          </p:cNvPr>
          <p:cNvCxnSpPr>
            <a:cxnSpLocks/>
          </p:cNvCxnSpPr>
          <p:nvPr/>
        </p:nvCxnSpPr>
        <p:spPr>
          <a:xfrm>
            <a:off x="8000323" y="3322965"/>
            <a:ext cx="1400493" cy="1315207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DABDAA-D647-3F3B-5F05-E514E83458B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2756336" y="3545376"/>
            <a:ext cx="20859" cy="1127151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ED7FD34-8782-E7C2-C74C-9B121446A4B8}"/>
              </a:ext>
            </a:extLst>
          </p:cNvPr>
          <p:cNvCxnSpPr>
            <a:cxnSpLocks/>
          </p:cNvCxnSpPr>
          <p:nvPr/>
        </p:nvCxnSpPr>
        <p:spPr>
          <a:xfrm flipH="1">
            <a:off x="2727687" y="3456361"/>
            <a:ext cx="1553251" cy="1216166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240392-E469-A7CC-C8F1-82690807627B}"/>
              </a:ext>
            </a:extLst>
          </p:cNvPr>
          <p:cNvCxnSpPr>
            <a:cxnSpLocks/>
          </p:cNvCxnSpPr>
          <p:nvPr/>
        </p:nvCxnSpPr>
        <p:spPr>
          <a:xfrm>
            <a:off x="1368848" y="3501352"/>
            <a:ext cx="1283734" cy="1136820"/>
          </a:xfrm>
          <a:prstGeom prst="straightConnector1">
            <a:avLst/>
          </a:prstGeom>
          <a:ln w="57150">
            <a:solidFill>
              <a:srgbClr val="40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1912268" y="5751718"/>
            <a:ext cx="155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F34254-41E8-F4DB-6FDE-5F5C39EDD8BF}"/>
              </a:ext>
            </a:extLst>
          </p:cNvPr>
          <p:cNvSpPr txBox="1"/>
          <p:nvPr/>
        </p:nvSpPr>
        <p:spPr>
          <a:xfrm>
            <a:off x="8647069" y="5743499"/>
            <a:ext cx="147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A1F452-C771-64E3-19A9-7BB5E333BD1B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18392-A072-4780-A231-FFD21D02E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3" t="479" r="15067" b="7189"/>
          <a:stretch/>
        </p:blipFill>
        <p:spPr>
          <a:xfrm>
            <a:off x="897926" y="2418224"/>
            <a:ext cx="1188432" cy="1205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8E2A52-AED6-48C7-B14D-55FD8B0E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63" y="2418224"/>
            <a:ext cx="1231464" cy="1127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C12E2D-C2D7-4D10-9416-F30DA025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32" y="2418224"/>
            <a:ext cx="1416746" cy="1127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5C0E99-D0C7-4A12-B314-C5D1CCE9FC84}"/>
              </a:ext>
            </a:extLst>
          </p:cNvPr>
          <p:cNvSpPr txBox="1"/>
          <p:nvPr/>
        </p:nvSpPr>
        <p:spPr>
          <a:xfrm>
            <a:off x="978064" y="2088415"/>
            <a:ext cx="1068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선화 작업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B92229-06F7-4A88-84E1-AB063A445CD0}"/>
              </a:ext>
            </a:extLst>
          </p:cNvPr>
          <p:cNvSpPr txBox="1"/>
          <p:nvPr/>
        </p:nvSpPr>
        <p:spPr>
          <a:xfrm>
            <a:off x="2252303" y="2121730"/>
            <a:ext cx="1068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밑 색 작업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93842F-1D67-4A34-AF86-88C6F33EDBE9}"/>
              </a:ext>
            </a:extLst>
          </p:cNvPr>
          <p:cNvSpPr txBox="1"/>
          <p:nvPr/>
        </p:nvSpPr>
        <p:spPr>
          <a:xfrm>
            <a:off x="3687201" y="2122013"/>
            <a:ext cx="9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음영 작업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0E5B452-DF4B-4DC8-8A8D-2DC921E0C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210" y="4416902"/>
            <a:ext cx="1292252" cy="122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0CB81FB-2251-4394-8E2B-2D0A6156E5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t="1492" r="1282" b="1490"/>
          <a:stretch/>
        </p:blipFill>
        <p:spPr>
          <a:xfrm>
            <a:off x="7439555" y="2405206"/>
            <a:ext cx="1156758" cy="1062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AE73DE3-29B4-4C0C-952E-B8AE6AD87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102" y="2436621"/>
            <a:ext cx="1035394" cy="950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DD8A5B1-51DB-4CE9-8842-72526B3E80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9260" y="2357333"/>
            <a:ext cx="1320368" cy="1062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7EC3E95-4F41-4E61-9478-BE4E9C54B9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0673" y="4436868"/>
            <a:ext cx="1292252" cy="12060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94F222-C99A-4CBC-A62E-F35C17530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584" y="4494140"/>
            <a:ext cx="1706832" cy="15693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A6D9E33-6045-4AEF-830B-F0CA41A4EE4F}"/>
              </a:ext>
            </a:extLst>
          </p:cNvPr>
          <p:cNvSpPr txBox="1"/>
          <p:nvPr/>
        </p:nvSpPr>
        <p:spPr>
          <a:xfrm>
            <a:off x="5371963" y="6112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8B07F590-D15A-42AC-8944-232D5DBAF71F}"/>
              </a:ext>
            </a:extLst>
          </p:cNvPr>
          <p:cNvSpPr/>
          <p:nvPr/>
        </p:nvSpPr>
        <p:spPr>
          <a:xfrm rot="10800000">
            <a:off x="7007493" y="4983134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A047C7-0D19-0CBE-34B2-D1002C9F2060}"/>
              </a:ext>
            </a:extLst>
          </p:cNvPr>
          <p:cNvSpPr txBox="1"/>
          <p:nvPr/>
        </p:nvSpPr>
        <p:spPr>
          <a:xfrm>
            <a:off x="7465010" y="2063370"/>
            <a:ext cx="1068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선화 작업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4AE36B-5760-495D-7943-58B10E7FD44D}"/>
              </a:ext>
            </a:extLst>
          </p:cNvPr>
          <p:cNvSpPr txBox="1"/>
          <p:nvPr/>
        </p:nvSpPr>
        <p:spPr>
          <a:xfrm>
            <a:off x="8852637" y="2065769"/>
            <a:ext cx="1068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밑 색 작업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BED033-EFEB-05C3-AF49-11156F43F468}"/>
              </a:ext>
            </a:extLst>
          </p:cNvPr>
          <p:cNvSpPr txBox="1"/>
          <p:nvPr/>
        </p:nvSpPr>
        <p:spPr>
          <a:xfrm>
            <a:off x="10149652" y="2032201"/>
            <a:ext cx="1136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디테일 작업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4940FB4D-F80C-972E-B9E6-886F144A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95" y="1506513"/>
            <a:ext cx="515292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9D6BB5F-CC62-D5EC-A0E0-0B1150E44992}"/>
              </a:ext>
            </a:extLst>
          </p:cNvPr>
          <p:cNvSpPr txBox="1"/>
          <p:nvPr/>
        </p:nvSpPr>
        <p:spPr>
          <a:xfrm>
            <a:off x="1732575" y="1742073"/>
            <a:ext cx="2047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</a:rPr>
              <a:t>캐릭터 작업자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C0156AD-92BF-5A97-3CCD-ECA221D9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14" y="1500205"/>
            <a:ext cx="515292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53E8DF7-40A9-1040-7805-B02C78B4D7D2}"/>
              </a:ext>
            </a:extLst>
          </p:cNvPr>
          <p:cNvSpPr txBox="1"/>
          <p:nvPr/>
        </p:nvSpPr>
        <p:spPr>
          <a:xfrm>
            <a:off x="8334336" y="1692518"/>
            <a:ext cx="2047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</a:rPr>
              <a:t>배경 작업자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화살표: 오른쪽 63">
            <a:extLst>
              <a:ext uri="{FF2B5EF4-FFF2-40B4-BE49-F238E27FC236}">
                <a16:creationId xmlns:a16="http://schemas.microsoft.com/office/drawing/2014/main" id="{09D3B17C-CD46-8AE2-20D5-8FCBE0DC6DE0}"/>
              </a:ext>
            </a:extLst>
          </p:cNvPr>
          <p:cNvSpPr/>
          <p:nvPr/>
        </p:nvSpPr>
        <p:spPr>
          <a:xfrm>
            <a:off x="3414348" y="4916166"/>
            <a:ext cx="1733179" cy="484632"/>
          </a:xfrm>
          <a:prstGeom prst="rightArrow">
            <a:avLst>
              <a:gd name="adj1" fmla="val 3720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3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2746E8-E4F2-3E51-989A-6AD2A45FD900}"/>
              </a:ext>
            </a:extLst>
          </p:cNvPr>
          <p:cNvSpPr txBox="1"/>
          <p:nvPr/>
        </p:nvSpPr>
        <p:spPr>
          <a:xfrm>
            <a:off x="3078880" y="2614433"/>
            <a:ext cx="142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받은 후 </a:t>
            </a:r>
            <a:r>
              <a:rPr lang="ko-KR" altLang="en-US" sz="1600" b="1" spc="-150" dirty="0" err="1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1600" b="1" spc="-15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90B340-08BC-0185-2963-E8280466762D}"/>
              </a:ext>
            </a:extLst>
          </p:cNvPr>
          <p:cNvSpPr txBox="1"/>
          <p:nvPr/>
        </p:nvSpPr>
        <p:spPr>
          <a:xfrm>
            <a:off x="1961101" y="2203603"/>
            <a:ext cx="174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메일 전송</a:t>
            </a:r>
            <a:r>
              <a:rPr lang="ko-KR" altLang="en-US" sz="1600" b="1" spc="-150" dirty="0">
                <a:solidFill>
                  <a:srgbClr val="FF0000"/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1600" b="1" spc="-150" dirty="0">
                <a:solidFill>
                  <a:srgbClr val="FF0000"/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600" b="1" spc="-150" dirty="0">
              <a:solidFill>
                <a:srgbClr val="FF0000"/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73D456A-752A-C948-9FA8-586F0CDE9232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B8E37E-697C-41B8-A2D0-6BC4DCBF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890751"/>
            <a:ext cx="1197910" cy="11014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AFFD73-D5F2-4436-9EB0-1C72C1695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522" y="3176540"/>
            <a:ext cx="1197910" cy="10999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62F665-6ABE-495C-804E-745FC6A34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532" y="4460891"/>
            <a:ext cx="1197890" cy="1101406"/>
          </a:xfrm>
          <a:prstGeom prst="rect">
            <a:avLst/>
          </a:prstGeom>
        </p:spPr>
      </p:pic>
      <p:sp>
        <p:nvSpPr>
          <p:cNvPr id="28" name="화살표: U자형 27">
            <a:extLst>
              <a:ext uri="{FF2B5EF4-FFF2-40B4-BE49-F238E27FC236}">
                <a16:creationId xmlns:a16="http://schemas.microsoft.com/office/drawing/2014/main" id="{F19FFA55-FA9D-4027-8991-DFD87087EE47}"/>
              </a:ext>
            </a:extLst>
          </p:cNvPr>
          <p:cNvSpPr/>
          <p:nvPr/>
        </p:nvSpPr>
        <p:spPr>
          <a:xfrm rot="16200000" flipH="1" flipV="1">
            <a:off x="2372997" y="2563463"/>
            <a:ext cx="650929" cy="773787"/>
          </a:xfrm>
          <a:prstGeom prst="uturnArrow">
            <a:avLst>
              <a:gd name="adj1" fmla="val 17857"/>
              <a:gd name="adj2" fmla="val 16071"/>
              <a:gd name="adj3" fmla="val 29762"/>
              <a:gd name="adj4" fmla="val 43750"/>
              <a:gd name="adj5" fmla="val 71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U자형 39">
            <a:extLst>
              <a:ext uri="{FF2B5EF4-FFF2-40B4-BE49-F238E27FC236}">
                <a16:creationId xmlns:a16="http://schemas.microsoft.com/office/drawing/2014/main" id="{7DB19400-D5B0-40B0-833B-D3AC2655CA5F}"/>
              </a:ext>
            </a:extLst>
          </p:cNvPr>
          <p:cNvSpPr/>
          <p:nvPr/>
        </p:nvSpPr>
        <p:spPr>
          <a:xfrm rot="16200000" flipH="1" flipV="1">
            <a:off x="2372997" y="4033737"/>
            <a:ext cx="650929" cy="773787"/>
          </a:xfrm>
          <a:prstGeom prst="uturnArrow">
            <a:avLst>
              <a:gd name="adj1" fmla="val 17857"/>
              <a:gd name="adj2" fmla="val 25000"/>
              <a:gd name="adj3" fmla="val 29762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F229D4-BB39-4B43-8B75-447F96FC775C}"/>
              </a:ext>
            </a:extLst>
          </p:cNvPr>
          <p:cNvSpPr txBox="1"/>
          <p:nvPr/>
        </p:nvSpPr>
        <p:spPr>
          <a:xfrm>
            <a:off x="1182421" y="5537409"/>
            <a:ext cx="88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. . .</a:t>
            </a:r>
            <a:endParaRPr lang="ko-KR" altLang="en-US" sz="32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DDE78D-42B3-46CA-8C95-1D0D394B3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054" y="3647145"/>
            <a:ext cx="1586498" cy="1458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A0D9D6E-9382-4981-B214-C2BE62E9B55F}"/>
              </a:ext>
            </a:extLst>
          </p:cNvPr>
          <p:cNvSpPr txBox="1"/>
          <p:nvPr/>
        </p:nvSpPr>
        <p:spPr>
          <a:xfrm>
            <a:off x="3707012" y="509433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화살표: 위로 굽음 31">
            <a:extLst>
              <a:ext uri="{FF2B5EF4-FFF2-40B4-BE49-F238E27FC236}">
                <a16:creationId xmlns:a16="http://schemas.microsoft.com/office/drawing/2014/main" id="{AA62CD86-CAA4-40C3-AB53-6F7CC1C173CC}"/>
              </a:ext>
            </a:extLst>
          </p:cNvPr>
          <p:cNvSpPr/>
          <p:nvPr/>
        </p:nvSpPr>
        <p:spPr>
          <a:xfrm>
            <a:off x="2509074" y="5537408"/>
            <a:ext cx="2110635" cy="708707"/>
          </a:xfrm>
          <a:prstGeom prst="bentUpArrow">
            <a:avLst>
              <a:gd name="adj1" fmla="val 15466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4A8336A-9F64-93E0-6E39-AEAF3334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5998"/>
          <a:stretch/>
        </p:blipFill>
        <p:spPr bwMode="auto">
          <a:xfrm>
            <a:off x="6774357" y="1029522"/>
            <a:ext cx="3613339" cy="2171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디자이너 직업병 : Flog">
            <a:extLst>
              <a:ext uri="{FF2B5EF4-FFF2-40B4-BE49-F238E27FC236}">
                <a16:creationId xmlns:a16="http://schemas.microsoft.com/office/drawing/2014/main" id="{A735D0DD-5828-F6CF-265D-4ADCFD98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57" y="3398215"/>
            <a:ext cx="3613339" cy="29597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F2893-5449-6774-C4CA-FAD4963F5F68}"/>
              </a:ext>
            </a:extLst>
          </p:cNvPr>
          <p:cNvSpPr txBox="1"/>
          <p:nvPr/>
        </p:nvSpPr>
        <p:spPr>
          <a:xfrm>
            <a:off x="5625366" y="356060"/>
            <a:ext cx="59113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로컬에서 수정본 직접 관리</a:t>
            </a:r>
            <a:endParaRPr lang="en-US" altLang="ko-KR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9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4BB4E-36AF-1E37-7615-9B916070BFEB}"/>
              </a:ext>
            </a:extLst>
          </p:cNvPr>
          <p:cNvSpPr txBox="1"/>
          <p:nvPr/>
        </p:nvSpPr>
        <p:spPr>
          <a:xfrm>
            <a:off x="4367971" y="64984"/>
            <a:ext cx="7948009" cy="710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상당한 양의 파일을 로컬 컴퓨터에 직접 백업</a:t>
            </a:r>
            <a:endParaRPr lang="en-US" altLang="ko-KR" b="1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작업물이 변경될 때마다 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직접 파일을 관리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해야 함</a:t>
            </a:r>
            <a:endParaRPr lang="en-US" altLang="ko-KR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endParaRPr lang="ko-KR" altLang="en-US" b="1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 작업 별 반복적인 수정 필요</a:t>
            </a:r>
            <a:endParaRPr lang="en-US" altLang="ko-KR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피드백을 받기 위해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작업물을 매번 직접 전달</a:t>
            </a:r>
            <a:endParaRPr lang="en-US" altLang="ko-KR" b="1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메일 등 다른 시스템 이용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레이어 단위로 수정 시 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수정될 부분의 파일을 직접 찾아야 함</a:t>
            </a:r>
            <a:endParaRPr lang="en-US" altLang="ko-KR" b="1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파트 별 작업물을 합치는 작업 필요</a:t>
            </a:r>
            <a:endParaRPr lang="en-US" altLang="ko-KR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(ex)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ko-KR" altLang="en-US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 </a:t>
            </a:r>
            <a:r>
              <a:rPr lang="ko-KR" altLang="en-US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합친 후</a:t>
            </a:r>
            <a:r>
              <a:rPr lang="en-US" altLang="ko-KR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최종본이 되기까지 </a:t>
            </a:r>
            <a:r>
              <a:rPr lang="ko-KR" altLang="en-US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계속 피드백 반영</a:t>
            </a:r>
            <a:r>
              <a:rPr lang="en-US" altLang="ko-KR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작업물과 비교하여 최종본 선택</a:t>
            </a:r>
            <a:endParaRPr lang="en-US" altLang="ko-KR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이전 작업물이 괜찮다면</a:t>
            </a:r>
            <a:r>
              <a:rPr lang="en-US" altLang="ko-KR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작업했던 리소스 직접 찾아야 함</a:t>
            </a:r>
            <a:endParaRPr lang="en-US" altLang="ko-KR" b="1" i="0" u="none" strike="noStrike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파일이 많거나 파일 이름이 겹칠 경우 </a:t>
            </a: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파일 관리가 힘듦</a:t>
            </a:r>
            <a:endParaRPr lang="en-US" altLang="ko-KR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원하는 </a:t>
            </a:r>
            <a:r>
              <a:rPr lang="ko-KR" altLang="en-US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파일이 손상</a:t>
            </a:r>
            <a:r>
              <a:rPr lang="ko-KR" altLang="en-US" i="0" u="none" strike="noStrike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되었을 수 있음</a:t>
            </a:r>
            <a:endParaRPr lang="en-US" altLang="ko-KR" i="0" u="none" strike="noStrike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73D456A-752A-C948-9FA8-586F0CDE9232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68A459-D32F-DB52-CFC0-1525C5BD5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7" b="5998"/>
          <a:stretch/>
        </p:blipFill>
        <p:spPr bwMode="auto">
          <a:xfrm>
            <a:off x="743887" y="1662886"/>
            <a:ext cx="3297698" cy="19819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디자이너 직업병 : Flog">
            <a:extLst>
              <a:ext uri="{FF2B5EF4-FFF2-40B4-BE49-F238E27FC236}">
                <a16:creationId xmlns:a16="http://schemas.microsoft.com/office/drawing/2014/main" id="{1599560D-716D-065E-E03D-CCA308BE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7" y="3844521"/>
            <a:ext cx="3297698" cy="27011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26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28235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8C2CD6-151D-4697-892D-E09E6D759F85}"/>
              </a:ext>
            </a:extLst>
          </p:cNvPr>
          <p:cNvSpPr txBox="1"/>
          <p:nvPr/>
        </p:nvSpPr>
        <p:spPr>
          <a:xfrm>
            <a:off x="935446" y="1006029"/>
            <a:ext cx="11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2517E-F36A-9D0B-AA07-13AC4E61F187}"/>
              </a:ext>
            </a:extLst>
          </p:cNvPr>
          <p:cNvSpPr txBox="1"/>
          <p:nvPr/>
        </p:nvSpPr>
        <p:spPr>
          <a:xfrm>
            <a:off x="-17633" y="58768"/>
            <a:ext cx="59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DE8C-C570-F909-5CE6-765CEC404C33}"/>
              </a:ext>
            </a:extLst>
          </p:cNvPr>
          <p:cNvSpPr txBox="1"/>
          <p:nvPr/>
        </p:nvSpPr>
        <p:spPr>
          <a:xfrm>
            <a:off x="743887" y="375837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연구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FAE6A-EF3A-0A26-2523-989DE7B0CD87}"/>
              </a:ext>
            </a:extLst>
          </p:cNvPr>
          <p:cNvSpPr txBox="1"/>
          <p:nvPr/>
        </p:nvSpPr>
        <p:spPr>
          <a:xfrm>
            <a:off x="624204" y="2177564"/>
            <a:ext cx="1102182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그래픽 파일을 원격 저장소에서 관리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usb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등이 없어도 </a:t>
            </a:r>
            <a:r>
              <a:rPr lang="ko-KR" altLang="en-US" sz="1800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언제 어디서든 개인의 작업물에 접근이 가능</a:t>
            </a:r>
            <a:endParaRPr lang="en-US" altLang="ko-KR" sz="1800" b="1" i="0" u="none" strike="noStrike" dirty="0">
              <a:solidFill>
                <a:schemeClr val="accent5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지속적인 피드백을 받을 때 원격 저장소 접근 허용만 해주면 </a:t>
            </a:r>
            <a:r>
              <a:rPr lang="ko-KR" altLang="en-US" sz="1800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매번 작업물을 전달해 주지 않아도 됨</a:t>
            </a:r>
            <a:endParaRPr lang="en-US" altLang="ko-KR" b="1" dirty="0">
              <a:solidFill>
                <a:schemeClr val="accent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로컬에서 </a:t>
            </a:r>
            <a:r>
              <a:rPr lang="ko-KR" altLang="en-US" sz="1800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파일이 손상되어도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원격 저장소에 저장되어 있기 때문에 </a:t>
            </a:r>
            <a:r>
              <a:rPr lang="ko-KR" altLang="en-US" sz="1800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작업에 지장이 없음</a:t>
            </a:r>
            <a:endParaRPr lang="en-US" altLang="ko-KR" sz="1800" b="1" i="0" u="none" strike="noStrike" dirty="0">
              <a:solidFill>
                <a:schemeClr val="accent5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작업 로그를 남겨 언제 어떤 부분을 작업했는지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에 기록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작업 로그를 기반으로 </a:t>
            </a:r>
            <a:r>
              <a:rPr lang="ko-KR" altLang="en-US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원하는 파일 쉽게 찾을 수 있음</a:t>
            </a:r>
            <a:endParaRPr lang="en-US" altLang="ko-KR" b="1" i="0" u="none" strike="noStrike" dirty="0">
              <a:solidFill>
                <a:schemeClr val="accent5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dirty="0">
                <a:solidFill>
                  <a:schemeClr val="accent5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이전 작업으로 돌아가기 수월</a:t>
            </a:r>
            <a:endParaRPr lang="en-US" altLang="ko-KR" sz="1800" b="1" i="0" u="none" strike="noStrike" dirty="0">
              <a:solidFill>
                <a:schemeClr val="accent5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2392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876</Words>
  <Application>Microsoft Office PowerPoint</Application>
  <PresentationFormat>와이드스크린</PresentationFormat>
  <Paragraphs>260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나눔스퀘어 ExtraBold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나은서(2020150015)</cp:lastModifiedBy>
  <cp:revision>129</cp:revision>
  <dcterms:created xsi:type="dcterms:W3CDTF">2017-05-29T09:12:16Z</dcterms:created>
  <dcterms:modified xsi:type="dcterms:W3CDTF">2023-01-04T12:51:06Z</dcterms:modified>
</cp:coreProperties>
</file>